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82" r:id="rId8"/>
    <p:sldId id="263" r:id="rId9"/>
    <p:sldId id="262" r:id="rId10"/>
    <p:sldId id="264" r:id="rId11"/>
    <p:sldId id="286" r:id="rId12"/>
    <p:sldId id="283" r:id="rId13"/>
    <p:sldId id="281" r:id="rId14"/>
    <p:sldId id="265" r:id="rId15"/>
    <p:sldId id="285" r:id="rId16"/>
    <p:sldId id="278" r:id="rId17"/>
    <p:sldId id="287" r:id="rId18"/>
    <p:sldId id="275" r:id="rId19"/>
    <p:sldId id="284" r:id="rId20"/>
    <p:sldId id="277" r:id="rId21"/>
    <p:sldId id="276" r:id="rId22"/>
    <p:sldId id="268" r:id="rId23"/>
    <p:sldId id="279" r:id="rId24"/>
    <p:sldId id="271" r:id="rId25"/>
    <p:sldId id="269" r:id="rId26"/>
    <p:sldId id="267" r:id="rId27"/>
    <p:sldId id="272" r:id="rId28"/>
    <p:sldId id="273" r:id="rId29"/>
    <p:sldId id="274" r:id="rId30"/>
    <p:sldId id="280" r:id="rId31"/>
    <p:sldId id="288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9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6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82B57052-EF67-4309-A238-42716FE59B2C}" type="datetimeFigureOut">
              <a:rPr lang="ru-RU"/>
              <a:pPr>
                <a:defRPr/>
              </a:pPr>
              <a:t>08.05.2013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E65638A-333B-4DA9-8C7E-0171B32BE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4EE1D-4250-4E3D-85EF-9025288DB82A}" type="datetimeFigureOut">
              <a:rPr lang="ru-RU"/>
              <a:pPr>
                <a:defRPr/>
              </a:pPr>
              <a:t>08.05.2013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2C5B4-E0B8-4173-B20F-E36D71F843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8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Равнобедренный треугольник 7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10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9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B5061-5D84-4655-8823-D40393997E2A}" type="datetimeFigureOut">
              <a:rPr lang="ru-RU"/>
              <a:pPr>
                <a:defRPr/>
              </a:pPr>
              <a:t>08.05.2013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D3D32-6B73-4A39-9194-18A8733F24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C49A4-C6DB-4950-A422-C945E0835F02}" type="datetimeFigureOut">
              <a:rPr lang="ru-RU"/>
              <a:pPr>
                <a:defRPr/>
              </a:pPr>
              <a:t>08.05.2013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3C2E0-C1FA-49DC-A75C-4E582B6141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B238B2-6544-4D35-BA6E-78F4D0A62A4A}" type="datetimeFigureOut">
              <a:rPr lang="ru-RU"/>
              <a:pPr>
                <a:defRPr/>
              </a:pPr>
              <a:t>08.05.2013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31BB88AB-7172-48D7-A653-72DC9B2417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616E1-4EDE-4526-8B8E-8A12843AC820}" type="datetimeFigureOut">
              <a:rPr lang="ru-RU"/>
              <a:pPr>
                <a:defRPr/>
              </a:pPr>
              <a:t>08.05.2013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6D0A6-E9FD-470F-B696-BF11BC3249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BC69F-64F3-40F8-92D0-C54C8317852E}" type="datetimeFigureOut">
              <a:rPr lang="ru-RU"/>
              <a:pPr>
                <a:defRPr/>
              </a:pPr>
              <a:t>08.05.2013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BC6F5-DDF7-4F57-8FFA-C4473AE977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389A3BAD-A72F-47B7-AE6B-E9432D91D3D6}" type="datetimeFigureOut">
              <a:rPr lang="ru-RU"/>
              <a:pPr>
                <a:defRPr/>
              </a:pPr>
              <a:t>08.05.2013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4D9C68A3-2443-4AFE-ADE6-D6DEB1AFFE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2A2A66DC-DDD2-4FA8-8169-53E22B180EF2}" type="datetimeFigureOut">
              <a:rPr lang="ru-RU"/>
              <a:pPr>
                <a:defRPr/>
              </a:pPr>
              <a:t>08.05.2013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F22C085B-4DEC-46E5-9EAC-13D1436988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8BB20-29DA-43A3-AB23-A39A939B9C90}" type="datetimeFigureOut">
              <a:rPr lang="ru-RU"/>
              <a:pPr>
                <a:defRPr/>
              </a:pPr>
              <a:t>08.05.2013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16535-4835-4084-8501-B09AD46ABF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1F792-50A9-4BE8-AA74-67E75ACF2676}" type="datetimeFigureOut">
              <a:rPr lang="ru-RU"/>
              <a:pPr>
                <a:defRPr/>
              </a:pPr>
              <a:t>08.05.2013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C0702-13AC-44EE-BA1A-EB4D955BBD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888484-F24F-4F83-9DDA-FF3475483891}" type="datetimeFigureOut">
              <a:rPr lang="ru-RU"/>
              <a:pPr>
                <a:defRPr/>
              </a:pPr>
              <a:t>08.05.2013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8E7E82-6614-4586-A8C3-476002E2C2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1" r:id="rId4"/>
    <p:sldLayoutId id="2147483675" r:id="rId5"/>
    <p:sldLayoutId id="2147483670" r:id="rId6"/>
    <p:sldLayoutId id="2147483669" r:id="rId7"/>
    <p:sldLayoutId id="2147483676" r:id="rId8"/>
    <p:sldLayoutId id="2147483677" r:id="rId9"/>
    <p:sldLayoutId id="2147483668" r:id="rId10"/>
    <p:sldLayoutId id="2147483667" r:id="rId11"/>
  </p:sldLayoutIdLst>
  <p:txStyles>
    <p:titleStyle>
      <a:lvl1pPr marL="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kmap.ru/monuments/156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Урал - опорный край державы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smtClean="0"/>
              <a:t>( Виртуальная </a:t>
            </a:r>
            <a:r>
              <a:rPr lang="ru-RU" b="1" dirty="0" smtClean="0"/>
              <a:t>экскурсия по памятникам и памятным местам Екатеринбурга, связанных с воинской славой нашего Отечества)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>
          <a:xfrm>
            <a:off x="179388" y="188913"/>
            <a:ext cx="8507412" cy="6669087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3200" b="1" smtClean="0"/>
              <a:t> В нашей стране исстари высоко чтили память о вооружённых защитниках Родины, кто не жалел ни сил, ни самой жизни в битве с врагом, в борьбе за свободу и независимость нашего Отечества. Памятники ратной памяти славы уважаемы и любимы на Урале. Переходя от поколения к поколению, они напоминают нам о невосполнимых потерях, о воинской доблести и славе.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8964488" cy="1721346"/>
          </a:xfrm>
        </p:spPr>
        <p:txBody>
          <a:bodyPr>
            <a:noAutofit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"ГЕРОЯМ ВЕЛИКОЙ ОТЕЧЕСТВЕННОЙ ВОЙНЫ 1941-1945 г.г. ВОИНАМ УРАЛЬСКОГО ДОБРОВОЛЬЧЕСКОГО ТАНКОВОГО КОРПУСА ОТ ТРУДЯЩИХСЯ СВЕРДЛОВСКОЙ ОБЛАСТИ"</a:t>
            </a:r>
            <a:endParaRPr lang="ru-RU" sz="28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15362" name="Содержимое 3" descr="58b5b8c3238e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2060575"/>
            <a:ext cx="3816350" cy="4195763"/>
          </a:xfrm>
        </p:spPr>
      </p:pic>
      <p:sp>
        <p:nvSpPr>
          <p:cNvPr id="15363" name="Прямоугольник 4"/>
          <p:cNvSpPr>
            <a:spLocks noChangeArrowheads="1"/>
          </p:cNvSpPr>
          <p:nvPr/>
        </p:nvSpPr>
        <p:spPr bwMode="auto">
          <a:xfrm>
            <a:off x="4284663" y="2060575"/>
            <a:ext cx="45720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latin typeface="Century Gothic" pitchFamily="34" charset="0"/>
              </a:rPr>
              <a:t>Этот памятник встречает гостей Екатеринбурга на Привокзальной площади .</a:t>
            </a:r>
          </a:p>
          <a:p>
            <a:endParaRPr lang="ru-RU">
              <a:latin typeface="Century Gothic" pitchFamily="34" charset="0"/>
            </a:endParaRPr>
          </a:p>
        </p:txBody>
      </p:sp>
      <p:sp>
        <p:nvSpPr>
          <p:cNvPr id="15364" name="Прямоугольник 5"/>
          <p:cNvSpPr>
            <a:spLocks noChangeArrowheads="1"/>
          </p:cNvSpPr>
          <p:nvPr/>
        </p:nvSpPr>
        <p:spPr bwMode="auto">
          <a:xfrm>
            <a:off x="4500563" y="3644900"/>
            <a:ext cx="4427537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i="1">
                <a:latin typeface="Century Gothic" pitchFamily="34" charset="0"/>
              </a:rPr>
              <a:t>Надпись на бронзовой плите у подножья монумента: "Здесь хранится земля, обагрённая кровью уральских танкистов-добровольцев в ожесточённых боях под городами Орлом, Львовом, Прагой и Берлином в 1943- 1945 годах". </a:t>
            </a:r>
            <a:br>
              <a:rPr lang="ru-RU" sz="2000" b="1" i="1">
                <a:latin typeface="Century Gothic" pitchFamily="34" charset="0"/>
              </a:rPr>
            </a:br>
            <a:r>
              <a:rPr lang="ru-RU" sz="2000" b="1" i="1">
                <a:latin typeface="Century Gothic" pitchFamily="34" charset="0"/>
              </a:rPr>
              <a:t>Железнодорожный район</a:t>
            </a:r>
            <a:r>
              <a:rPr lang="ru-RU">
                <a:latin typeface="Century Gothic" pitchFamily="34" charset="0"/>
              </a:rPr>
              <a:t/>
            </a:r>
            <a:br>
              <a:rPr lang="ru-RU">
                <a:latin typeface="Century Gothic" pitchFamily="34" charset="0"/>
              </a:rPr>
            </a:br>
            <a:endParaRPr lang="ru-RU">
              <a:latin typeface="Century Gothic" pitchFamily="34" charset="0"/>
            </a:endParaRPr>
          </a:p>
        </p:txBody>
      </p:sp>
      <p:sp>
        <p:nvSpPr>
          <p:cNvPr id="15365" name="Прямоугольник 6"/>
          <p:cNvSpPr>
            <a:spLocks noChangeArrowheads="1"/>
          </p:cNvSpPr>
          <p:nvPr/>
        </p:nvSpPr>
        <p:spPr bwMode="auto">
          <a:xfrm>
            <a:off x="395288" y="6308725"/>
            <a:ext cx="38369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Century Gothic" pitchFamily="34" charset="0"/>
              </a:rPr>
              <a:t>Монумент установлен в 1962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964488" cy="1368152"/>
          </a:xfrm>
        </p:spPr>
        <p:txBody>
          <a:bodyPr>
            <a:noAutofit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Памятник воинам-спортсменам Урала, участникам Великой Отечественной войны</a:t>
            </a:r>
            <a:endParaRPr lang="ru-RU" sz="32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16386" name="Содержимое 3" descr="c661ae41fd57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628775"/>
            <a:ext cx="4464050" cy="4321175"/>
          </a:xfrm>
        </p:spPr>
      </p:pic>
      <p:sp>
        <p:nvSpPr>
          <p:cNvPr id="16387" name="Прямоугольник 4"/>
          <p:cNvSpPr>
            <a:spLocks noChangeArrowheads="1"/>
          </p:cNvSpPr>
          <p:nvPr/>
        </p:nvSpPr>
        <p:spPr bwMode="auto">
          <a:xfrm>
            <a:off x="4787900" y="1844675"/>
            <a:ext cx="40322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Монумент является первым и единственным в России, посвященным воинам-спортсменам. </a:t>
            </a:r>
          </a:p>
        </p:txBody>
      </p:sp>
      <p:sp>
        <p:nvSpPr>
          <p:cNvPr id="16388" name="Прямоугольник 5"/>
          <p:cNvSpPr>
            <a:spLocks noChangeArrowheads="1"/>
          </p:cNvSpPr>
          <p:nvPr/>
        </p:nvSpPr>
        <p:spPr bwMode="auto">
          <a:xfrm>
            <a:off x="179388" y="5934075"/>
            <a:ext cx="457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Установлен в 1996 г. Скульпторы: К.В. Грюнберг, В.А. Говорухин, А.Ю. Истратов</a:t>
            </a:r>
          </a:p>
        </p:txBody>
      </p:sp>
      <p:sp>
        <p:nvSpPr>
          <p:cNvPr id="16389" name="Прямоугольник 6"/>
          <p:cNvSpPr>
            <a:spLocks noChangeArrowheads="1"/>
          </p:cNvSpPr>
          <p:nvPr/>
        </p:nvSpPr>
        <p:spPr bwMode="auto">
          <a:xfrm>
            <a:off x="4932363" y="4221163"/>
            <a:ext cx="36004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Адрес: г. Екатеринбург, ул. Большакова, 90 (КРК "Уралец")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Монумент "Седой Урал"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17410" name="Содержимое 3" descr="40a55c9093ab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412875"/>
            <a:ext cx="4248150" cy="4537075"/>
          </a:xfrm>
        </p:spPr>
      </p:pic>
      <p:sp>
        <p:nvSpPr>
          <p:cNvPr id="17411" name="Прямоугольник 4"/>
          <p:cNvSpPr>
            <a:spLocks noChangeArrowheads="1"/>
          </p:cNvSpPr>
          <p:nvPr/>
        </p:nvSpPr>
        <p:spPr bwMode="auto">
          <a:xfrm>
            <a:off x="1116013" y="6308725"/>
            <a:ext cx="2579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b="1" i="1">
                <a:latin typeface="Century Gothic" pitchFamily="34" charset="0"/>
              </a:rPr>
              <a:t>Установлен в 2005 г.</a:t>
            </a:r>
          </a:p>
        </p:txBody>
      </p:sp>
      <p:sp>
        <p:nvSpPr>
          <p:cNvPr id="17412" name="Rectangle 1"/>
          <p:cNvSpPr>
            <a:spLocks noChangeArrowheads="1"/>
          </p:cNvSpPr>
          <p:nvPr/>
        </p:nvSpPr>
        <p:spPr bwMode="auto">
          <a:xfrm rot="10800000" flipV="1">
            <a:off x="4787900" y="1279525"/>
            <a:ext cx="435610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Памятник «Седому Уралу», скульптора Геворга Геворкяна, был открыт в мае 2005 года к 60-летию Победы в Великой Отечественной Войне и символизирует общий вклад уральцев ("Седой Урал ковал победу..."), как воинов, так и тружеников тыла, в победу. Место для установки памятника выбрано не случайно: именно с этой площади в годы Великой Отечественной войны отправлялись на фронт мобилизованные уральцы. На монументе есть слова: "Уральцам ковавшим победу" и "Уральцам защитникам Родины".</a:t>
            </a:r>
            <a:r>
              <a:rPr lang="ru-RU" b="1" i="1">
                <a:latin typeface="Century Gothic" pitchFamily="34" charset="0"/>
                <a:hlinkClick r:id="rId3"/>
              </a:rPr>
              <a:t>  </a:t>
            </a:r>
            <a:endParaRPr lang="ru-RU" b="1" i="1">
              <a:latin typeface="Century Gothic" pitchFamily="34" charset="0"/>
            </a:endParaRPr>
          </a:p>
          <a:p>
            <a:pPr algn="ctr" eaLnBrk="0" hangingPunct="0"/>
            <a:r>
              <a:rPr lang="ru-RU" b="1" i="1">
                <a:latin typeface="Century Gothic" pitchFamily="34" charset="0"/>
              </a:rPr>
              <a:t>Высота памятника 8 метров, сделан из бронзы. </a:t>
            </a:r>
          </a:p>
        </p:txBody>
      </p:sp>
      <p:sp>
        <p:nvSpPr>
          <p:cNvPr id="17413" name="AutoShape 2" descr="http://www.ekmap.ru/?source=%2Fmonuments%2F156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2484438" y="5032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615056"/>
          </a:xfrm>
        </p:spPr>
        <p:txBody>
          <a:bodyPr>
            <a:normAutofit fontScale="90000"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Памятник выпускникам пожарного училища, погибшим в годы Великой Отечественной войны</a:t>
            </a: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8434" name="Прямоугольник 4"/>
          <p:cNvSpPr>
            <a:spLocks noChangeArrowheads="1"/>
          </p:cNvSpPr>
          <p:nvPr/>
        </p:nvSpPr>
        <p:spPr bwMode="auto">
          <a:xfrm>
            <a:off x="3995738" y="1628775"/>
            <a:ext cx="45720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i="1">
                <a:latin typeface="Century Gothic" pitchFamily="34" charset="0"/>
              </a:rPr>
              <a:t>Данный памятник посвящен пожарным-выпускникам училища, погибшим в годы Великой Отечественной Войны. Место очень чистое, обустроенное, рядом ровный газон. такое место надо посещать с детьми </a:t>
            </a:r>
          </a:p>
        </p:txBody>
      </p:sp>
      <p:sp>
        <p:nvSpPr>
          <p:cNvPr id="18435" name="Прямоугольник 5"/>
          <p:cNvSpPr>
            <a:spLocks noChangeArrowheads="1"/>
          </p:cNvSpPr>
          <p:nvPr/>
        </p:nvSpPr>
        <p:spPr bwMode="auto">
          <a:xfrm>
            <a:off x="250825" y="5949950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ул. Мира, 22. У входа в Академию ГПС.</a:t>
            </a:r>
          </a:p>
        </p:txBody>
      </p:sp>
      <p:pic>
        <p:nvPicPr>
          <p:cNvPr id="18436" name="Picture 2" descr="E:\День Победы\4fe5f040d9b6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628775"/>
            <a:ext cx="3382962" cy="4148138"/>
          </a:xfrm>
        </p:spPr>
      </p:pic>
      <p:pic>
        <p:nvPicPr>
          <p:cNvPr id="18437" name="Picture 3" descr="E:\День Победы\4fe5f040dfe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4237038"/>
            <a:ext cx="3529013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7494"/>
            <a:ext cx="8712968" cy="1505322"/>
          </a:xfrm>
        </p:spPr>
        <p:txBody>
          <a:bodyPr>
            <a:normAutofit fontScale="90000"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Мемориальный комплекс студентам и сотрудникам горного института</a:t>
            </a:r>
            <a:endParaRPr lang="ru-RU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19458" name="Содержимое 3" descr="8-16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989138"/>
            <a:ext cx="3744912" cy="3743325"/>
          </a:xfrm>
        </p:spPr>
      </p:pic>
      <p:sp>
        <p:nvSpPr>
          <p:cNvPr id="19459" name="Прямоугольник 4"/>
          <p:cNvSpPr>
            <a:spLocks noChangeArrowheads="1"/>
          </p:cNvSpPr>
          <p:nvPr/>
        </p:nvSpPr>
        <p:spPr bwMode="auto">
          <a:xfrm>
            <a:off x="4356100" y="1989138"/>
            <a:ext cx="4572000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latin typeface="Century Gothic" pitchFamily="34" charset="0"/>
              </a:rPr>
              <a:t>Мемориальный комплекс погибшим в Великой Отечественной войне в сквере у Горной академии. </a:t>
            </a:r>
            <a:br>
              <a:rPr lang="ru-RU" sz="2400" b="1" i="1">
                <a:latin typeface="Century Gothic" pitchFamily="34" charset="0"/>
              </a:rPr>
            </a:br>
            <a:r>
              <a:rPr lang="ru-RU" sz="2400" b="1" i="1">
                <a:latin typeface="Century Gothic" pitchFamily="34" charset="0"/>
              </a:rPr>
              <a:t>На стелле надпись: Вечная слава студентам и сотрудникам института павшим в боях за Родину. </a:t>
            </a:r>
            <a:br>
              <a:rPr lang="ru-RU" sz="2400" b="1" i="1">
                <a:latin typeface="Century Gothic" pitchFamily="34" charset="0"/>
              </a:rPr>
            </a:br>
            <a:r>
              <a:rPr lang="ru-RU" sz="2400" b="1" i="1">
                <a:latin typeface="Century Gothic" pitchFamily="34" charset="0"/>
              </a:rPr>
              <a:t>Мемориал открыт в 1975 году </a:t>
            </a:r>
          </a:p>
        </p:txBody>
      </p:sp>
      <p:sp>
        <p:nvSpPr>
          <p:cNvPr id="19460" name="Прямоугольник 5"/>
          <p:cNvSpPr>
            <a:spLocks noChangeArrowheads="1"/>
          </p:cNvSpPr>
          <p:nvPr/>
        </p:nvSpPr>
        <p:spPr bwMode="auto">
          <a:xfrm>
            <a:off x="323850" y="5876925"/>
            <a:ext cx="4310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Ленинский р-н; ул. Куйбышева, 30.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1399032"/>
          </a:xfrm>
        </p:spPr>
        <p:txBody>
          <a:bodyPr>
            <a:normAutofit fontScale="90000"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Памятник студентам, преподавателям и сотрудникам УПИ, участвовавшим в Великой Отечественной </a:t>
            </a:r>
            <a:r>
              <a:rPr lang="ru-RU" sz="44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Войне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20482" name="Picture 2" descr="E:\День Победы\web-9-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844675"/>
            <a:ext cx="3238500" cy="4314825"/>
          </a:xfrm>
        </p:spPr>
      </p:pic>
      <p:pic>
        <p:nvPicPr>
          <p:cNvPr id="20483" name="Picture 3" descr="E:\День Победы\web-9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1844675"/>
            <a:ext cx="323850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1399032"/>
          </a:xfrm>
        </p:spPr>
        <p:txBody>
          <a:bodyPr>
            <a:noAutofit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Памятник студентам, преподавателям и сотрудникам УПИ, участвовавшим в Великой Отечественной Войне</a:t>
            </a:r>
            <a:endParaRPr lang="ru-RU" sz="32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73238"/>
            <a:ext cx="9144000" cy="5084762"/>
          </a:xfrm>
        </p:spPr>
        <p:txBody>
          <a:bodyPr>
            <a:normAutofit fontScale="40000" lnSpcReduction="20000"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4500" b="1" dirty="0" smtClean="0"/>
              <a:t>Студенты, преподаватели и сотрудники Уральского политехнического института внесли огромный вклад в победу над фашисткой Германией. Всего в боевых действиях принимало участие более двух с половиной тысяч человек, из них 605 сотрудников, а также 1500 студентов. Многие не вернулись из поля боя. В память об их подвиге в канун Дня Победы в 1961 году была торжественно открыта скульптурно-мемориальная композиция.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4500" b="1" dirty="0" smtClean="0"/>
              <a:t>Памятник находится на площади имени С. М. Кирова Средства на сооружение памятника были заработаны сотрудниками и студентами вуза.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4500" b="1" dirty="0" smtClean="0"/>
              <a:t>Композиция установлена по проекту скульпторов </a:t>
            </a:r>
            <a:r>
              <a:rPr lang="ru-RU" sz="4500" b="1" dirty="0" err="1" smtClean="0"/>
              <a:t>Друзина</a:t>
            </a:r>
            <a:r>
              <a:rPr lang="ru-RU" sz="4500" b="1" dirty="0" smtClean="0"/>
              <a:t> В. М и Сажина П. А. с участием архитектора </a:t>
            </a:r>
            <a:r>
              <a:rPr lang="ru-RU" sz="4500" b="1" dirty="0" err="1" smtClean="0"/>
              <a:t>Белянкина</a:t>
            </a:r>
            <a:r>
              <a:rPr lang="ru-RU" sz="4500" b="1" dirty="0" smtClean="0"/>
              <a:t> Г. И.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4500" b="1" dirty="0" smtClean="0"/>
              <a:t>Огромная плита, выполненная из красного гранита, символизирует Красное Знамя, на фоне которого расположена скульптурная группа идущих в бой воинов. С одной стороны — мужественный образ матроса с гранатой в руке, который присел перед броском в атаку. В центре композиции — солдат с высокоподнятым автоматом, слева от него девушка-санинструктор, готовая в любой момент оказать помощь раненым.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Мемориальные ансамбли воинам и труженикам тыла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22530" name="Содержимое 3" descr="40759ced8b69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773238"/>
            <a:ext cx="4249738" cy="3311525"/>
          </a:xfrm>
        </p:spPr>
      </p:pic>
      <p:sp>
        <p:nvSpPr>
          <p:cNvPr id="22531" name="Прямоугольник 4"/>
          <p:cNvSpPr>
            <a:spLocks noChangeArrowheads="1"/>
          </p:cNvSpPr>
          <p:nvPr/>
        </p:nvSpPr>
        <p:spPr bwMode="auto">
          <a:xfrm>
            <a:off x="395288" y="5300663"/>
            <a:ext cx="4392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Октябрьский район. Микрорайон Компрессорный, ул. Латвийская</a:t>
            </a: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1773238"/>
            <a:ext cx="4249737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Прямоугольник 5"/>
          <p:cNvSpPr>
            <a:spLocks noChangeArrowheads="1"/>
          </p:cNvSpPr>
          <p:nvPr/>
        </p:nvSpPr>
        <p:spPr bwMode="auto">
          <a:xfrm>
            <a:off x="4787900" y="4941888"/>
            <a:ext cx="4105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entury Gothic" pitchFamily="34" charset="0"/>
              </a:rPr>
              <a:t/>
            </a:r>
            <a:br>
              <a:rPr lang="ru-RU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Октябрьский район. Микрорайон Птицефабрика, ул. Сажинская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Обелиск погибшим воинам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23554" name="Содержимое 3" descr="web-12-1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341438"/>
            <a:ext cx="3238500" cy="4314825"/>
          </a:xfrm>
        </p:spPr>
      </p:pic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73463"/>
            <a:ext cx="3486150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Прямоугольник 5"/>
          <p:cNvSpPr>
            <a:spLocks noChangeArrowheads="1"/>
          </p:cNvSpPr>
          <p:nvPr/>
        </p:nvSpPr>
        <p:spPr bwMode="auto">
          <a:xfrm>
            <a:off x="0" y="5805488"/>
            <a:ext cx="305911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Октябрьский район, ул. Куйбышева, 48. Около здания УрГУ</a:t>
            </a:r>
          </a:p>
        </p:txBody>
      </p:sp>
      <p:sp>
        <p:nvSpPr>
          <p:cNvPr id="23557" name="Прямоугольник 6"/>
          <p:cNvSpPr>
            <a:spLocks noChangeArrowheads="1"/>
          </p:cNvSpPr>
          <p:nvPr/>
        </p:nvSpPr>
        <p:spPr bwMode="auto">
          <a:xfrm>
            <a:off x="4211638" y="1341438"/>
            <a:ext cx="4572000" cy="203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Воинам - жителям городка, павшим в боях</a:t>
            </a:r>
            <a:br>
              <a:rPr lang="ru-RU" b="1" i="1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за Советскую Родину. </a:t>
            </a:r>
            <a:br>
              <a:rPr lang="ru-RU" b="1" i="1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Это единственный памятник внутри жилого массива</a:t>
            </a:r>
            <a:br>
              <a:rPr lang="ru-RU" b="1" i="1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Расположен в районе перекрёстка улиц Куйбышева-Луначарского.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1399032"/>
          </a:xfrm>
        </p:spPr>
        <p:txBody>
          <a:bodyPr>
            <a:normAutofit fontScale="90000"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Аллея Памяти воинов-уральцев, безвестно павших в годы Второй мировой войны 1939-1945 гг.</a:t>
            </a:r>
            <a:endParaRPr lang="ru-RU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24578" name="Содержимое 3" descr="8-15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2205038"/>
            <a:ext cx="4033838" cy="2952750"/>
          </a:xfrm>
        </p:spPr>
      </p:pic>
      <p:sp>
        <p:nvSpPr>
          <p:cNvPr id="24579" name="Прямоугольник 4"/>
          <p:cNvSpPr>
            <a:spLocks noChangeArrowheads="1"/>
          </p:cNvSpPr>
          <p:nvPr/>
        </p:nvSpPr>
        <p:spPr bwMode="auto">
          <a:xfrm>
            <a:off x="4859338" y="2057400"/>
            <a:ext cx="410527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entury Gothic" pitchFamily="34" charset="0"/>
              </a:rPr>
              <a:t/>
            </a:r>
            <a:br>
              <a:rPr lang="ru-RU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Мы чтим память трёхсот тысяч павших воинов,</a:t>
            </a:r>
            <a:br>
              <a:rPr lang="ru-RU" b="1" i="1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чьи подвиги остались неизвестными для потомков</a:t>
            </a:r>
            <a:br>
              <a:rPr lang="ru-RU" b="1" i="1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04.11.1997</a:t>
            </a:r>
            <a:br>
              <a:rPr lang="ru-RU" b="1" i="1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Установлен по инициативе движения "Семьи погибших воинов"</a:t>
            </a:r>
            <a:br>
              <a:rPr lang="ru-RU" b="1" i="1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при поддержке Администрации Екатеринбурга</a:t>
            </a:r>
            <a:r>
              <a:rPr lang="ru-RU">
                <a:latin typeface="Century Gothic" pitchFamily="34" charset="0"/>
              </a:rPr>
              <a:t/>
            </a:r>
            <a:br>
              <a:rPr lang="ru-RU">
                <a:latin typeface="Century Gothic" pitchFamily="34" charset="0"/>
              </a:rPr>
            </a:br>
            <a:endParaRPr lang="ru-RU">
              <a:latin typeface="Century Gothic" pitchFamily="34" charset="0"/>
            </a:endParaRPr>
          </a:p>
        </p:txBody>
      </p:sp>
      <p:sp>
        <p:nvSpPr>
          <p:cNvPr id="24580" name="Прямоугольник 5"/>
          <p:cNvSpPr>
            <a:spLocks noChangeArrowheads="1"/>
          </p:cNvSpPr>
          <p:nvPr/>
        </p:nvSpPr>
        <p:spPr bwMode="auto">
          <a:xfrm>
            <a:off x="250825" y="5229225"/>
            <a:ext cx="41767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rgbClr val="FFFFFF"/>
                </a:solidFill>
                <a:latin typeface="Century Gothic" pitchFamily="34" charset="0"/>
              </a:rPr>
              <a:t>Аллея памяти расположилась на территории Дендрологического парка (по ул. 8 Марта) </a:t>
            </a:r>
            <a:endParaRPr lang="ru-RU" b="1" i="1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8892480" cy="1505322"/>
          </a:xfrm>
        </p:spPr>
        <p:txBody>
          <a:bodyPr>
            <a:normAutofit fontScale="90000"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Стела </a:t>
            </a:r>
            <a:r>
              <a:rPr lang="ru-RU" sz="3600" b="1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воспитаникам</a:t>
            </a:r>
            <a:r>
              <a:rPr lang="ru-RU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Нижне-Исетского</a:t>
            </a:r>
            <a:r>
              <a:rPr lang="ru-RU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детского дома, погибшим на фронтах Великой Отечественной войны</a:t>
            </a: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.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25602" name="Содержимое 3" descr="web-12-15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700213"/>
            <a:ext cx="2765425" cy="3457575"/>
          </a:xfrm>
        </p:spPr>
      </p:pic>
      <p:sp>
        <p:nvSpPr>
          <p:cNvPr id="25603" name="Прямоугольник 4"/>
          <p:cNvSpPr>
            <a:spLocks noChangeArrowheads="1"/>
          </p:cNvSpPr>
          <p:nvPr/>
        </p:nvSpPr>
        <p:spPr bwMode="auto">
          <a:xfrm>
            <a:off x="4572000" y="2420938"/>
            <a:ext cx="457200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Стела установлена на территории Нижне-Исетского детского дома. К сожалению, все бронзовые детали памятника оторваны .</a:t>
            </a:r>
            <a:br>
              <a:rPr lang="ru-RU" b="1" i="1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Справа текст </a:t>
            </a:r>
            <a:br>
              <a:rPr lang="ru-RU" b="1" i="1">
                <a:latin typeface="Century Gothic" pitchFamily="34" charset="0"/>
              </a:rPr>
            </a:br>
            <a:endParaRPr lang="ru-RU" b="1" i="1">
              <a:latin typeface="Century Gothic" pitchFamily="34" charset="0"/>
            </a:endParaRPr>
          </a:p>
          <a:p>
            <a:pPr algn="ctr"/>
            <a:r>
              <a:rPr lang="ru-RU" b="1" i="1">
                <a:latin typeface="Century Gothic" pitchFamily="34" charset="0"/>
              </a:rPr>
              <a:t>Воспитаникам Нижне-Исетского детского дома, погибшим на фронтах Великой Отечественной войны. 1941-1946 гг. </a:t>
            </a: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9475" y="3357563"/>
            <a:ext cx="2541588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Прямоугольник 6"/>
          <p:cNvSpPr>
            <a:spLocks noChangeArrowheads="1"/>
          </p:cNvSpPr>
          <p:nvPr/>
        </p:nvSpPr>
        <p:spPr bwMode="auto">
          <a:xfrm>
            <a:off x="0" y="5229225"/>
            <a:ext cx="205105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Чкаловский район</a:t>
            </a:r>
          </a:p>
          <a:p>
            <a:pPr algn="ctr"/>
            <a:r>
              <a:rPr lang="ru-RU" b="1" i="1">
                <a:latin typeface="Century Gothic" pitchFamily="34" charset="0"/>
              </a:rPr>
              <a:t>Ул. Грибоедова/ул. Орденоносцев.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Памятник Катюше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26626" name="Содержимое 3" descr="1d9720032a3a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484313"/>
            <a:ext cx="3889375" cy="2736850"/>
          </a:xfrm>
        </p:spPr>
      </p:pic>
      <p:sp>
        <p:nvSpPr>
          <p:cNvPr id="26627" name="Прямоугольник 4"/>
          <p:cNvSpPr>
            <a:spLocks noChangeArrowheads="1"/>
          </p:cNvSpPr>
          <p:nvPr/>
        </p:nvSpPr>
        <p:spPr bwMode="auto">
          <a:xfrm>
            <a:off x="0" y="4652963"/>
            <a:ext cx="457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Октябрьский район. На территории Уральского компрессорного завода</a:t>
            </a:r>
          </a:p>
        </p:txBody>
      </p:sp>
      <p:sp>
        <p:nvSpPr>
          <p:cNvPr id="26628" name="Прямоугольник 5"/>
          <p:cNvSpPr>
            <a:spLocks noChangeArrowheads="1"/>
          </p:cNvSpPr>
          <p:nvPr/>
        </p:nvSpPr>
        <p:spPr bwMode="auto">
          <a:xfrm>
            <a:off x="4572000" y="4581525"/>
            <a:ext cx="457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Установлена у центрального КПП теперь уже бывшего Екатеринбургского артиллерийского института. </a:t>
            </a:r>
            <a:r>
              <a:rPr lang="ru-RU" i="1">
                <a:latin typeface="Century Gothic" pitchFamily="34" charset="0"/>
              </a:rPr>
              <a:t/>
            </a:r>
            <a:br>
              <a:rPr lang="ru-RU" i="1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Чкаловский район, ул. Щербакова, 145</a:t>
            </a:r>
          </a:p>
        </p:txBody>
      </p:sp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484313"/>
            <a:ext cx="395922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908720"/>
          </a:xfrm>
        </p:spPr>
        <p:txBody>
          <a:bodyPr>
            <a:normAutofit fontScale="90000"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Памятник на улице Щербакова</a:t>
            </a:r>
            <a:endParaRPr lang="ru-RU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148263" y="4221163"/>
            <a:ext cx="3527425" cy="2376487"/>
          </a:xfrm>
        </p:spPr>
      </p:pic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557338"/>
            <a:ext cx="3600450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4149725"/>
            <a:ext cx="3529013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8263" y="1628775"/>
            <a:ext cx="35274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Прямоугольник 7"/>
          <p:cNvSpPr>
            <a:spLocks noChangeArrowheads="1"/>
          </p:cNvSpPr>
          <p:nvPr/>
        </p:nvSpPr>
        <p:spPr bwMode="auto">
          <a:xfrm>
            <a:off x="684213" y="908050"/>
            <a:ext cx="72009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Чкаловский район. Недалеко от теперь уже бывшего Екатеринбургского артиллерийского института. </a:t>
            </a:r>
            <a:endParaRPr lang="ru-RU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Первый советский самосвал ЯГ-1</a:t>
            </a:r>
            <a:endParaRPr lang="ru-RU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463" y="1844675"/>
            <a:ext cx="4186237" cy="3673475"/>
          </a:xfrm>
        </p:spPr>
        <p:txBody>
          <a:bodyPr>
            <a:normAutofit fontScale="70000" lnSpcReduction="20000"/>
          </a:bodyPr>
          <a:lstStyle/>
          <a:p>
            <a:pPr marL="448056" indent="-384048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/>
              <a:t>  Первый советский самосвал ЯГ-1серийного производства на постаменте. Выпущен Ярославским автомобильным заводом в 1934 г. Прошел свой боевой путь от Москвы в 1941 г. до Праги в 1945 г. 1994 г</a:t>
            </a:r>
            <a:r>
              <a:rPr lang="ru-RU" dirty="0" smtClean="0"/>
              <a:t>.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773238"/>
            <a:ext cx="4267200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Прямоугольник 5"/>
          <p:cNvSpPr>
            <a:spLocks noChangeArrowheads="1"/>
          </p:cNvSpPr>
          <p:nvPr/>
        </p:nvSpPr>
        <p:spPr bwMode="auto">
          <a:xfrm>
            <a:off x="250825" y="4868863"/>
            <a:ext cx="457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Октябрьский район. На территории ОАО "Екатеринбургнефтепродукт"</a:t>
            </a:r>
          </a:p>
          <a:p>
            <a:pPr algn="ctr"/>
            <a:r>
              <a:rPr lang="ru-RU" b="1" i="1">
                <a:latin typeface="Century Gothic" pitchFamily="34" charset="0"/>
              </a:rPr>
              <a:t>Сибирский тракт, 57</a:t>
            </a:r>
            <a:r>
              <a:rPr lang="ru-RU">
                <a:latin typeface="Century Gothic" pitchFamily="34" charset="0"/>
              </a:rPr>
              <a:t>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Выставка военной техники под открытым небом. </a:t>
            </a:r>
            <a:endParaRPr lang="ru-RU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9698" name="Содержимое 2"/>
          <p:cNvSpPr>
            <a:spLocks noGrp="1"/>
          </p:cNvSpPr>
          <p:nvPr>
            <p:ph idx="1"/>
          </p:nvPr>
        </p:nvSpPr>
        <p:spPr>
          <a:xfrm>
            <a:off x="457200" y="1628775"/>
            <a:ext cx="8229600" cy="48260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2000" b="1" i="1" smtClean="0"/>
              <a:t>Ул.Первомайская, 27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060575"/>
            <a:ext cx="357187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25" y="2060575"/>
            <a:ext cx="357187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2138" y="3933825"/>
            <a:ext cx="357187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Прямоугольник 7"/>
          <p:cNvSpPr>
            <a:spLocks noChangeArrowheads="1"/>
          </p:cNvSpPr>
          <p:nvPr/>
        </p:nvSpPr>
        <p:spPr bwMode="auto">
          <a:xfrm>
            <a:off x="0" y="4868863"/>
            <a:ext cx="28432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entury Gothic" pitchFamily="34" charset="0"/>
              </a:rPr>
              <a:t>"</a:t>
            </a:r>
            <a:r>
              <a:rPr lang="ru-RU" b="1" i="1">
                <a:latin typeface="Century Gothic" pitchFamily="34" charset="0"/>
              </a:rPr>
              <a:t>Катюша"</a:t>
            </a:r>
            <a:br>
              <a:rPr lang="ru-RU" b="1" i="1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Установлена у Дома офицеров.</a:t>
            </a:r>
          </a:p>
        </p:txBody>
      </p:sp>
      <p:sp>
        <p:nvSpPr>
          <p:cNvPr id="29703" name="Прямоугольник 9"/>
          <p:cNvSpPr>
            <a:spLocks noChangeArrowheads="1"/>
          </p:cNvSpPr>
          <p:nvPr/>
        </p:nvSpPr>
        <p:spPr bwMode="auto">
          <a:xfrm>
            <a:off x="6858000" y="4941888"/>
            <a:ext cx="196215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Т-34</a:t>
            </a:r>
            <a:br>
              <a:rPr lang="ru-RU" b="1" i="1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Дом офицеров </a:t>
            </a:r>
          </a:p>
        </p:txBody>
      </p:sp>
      <p:sp>
        <p:nvSpPr>
          <p:cNvPr id="29704" name="Прямоугольник 10"/>
          <p:cNvSpPr>
            <a:spLocks noChangeArrowheads="1"/>
          </p:cNvSpPr>
          <p:nvPr/>
        </p:nvSpPr>
        <p:spPr bwMode="auto">
          <a:xfrm>
            <a:off x="3348038" y="2781300"/>
            <a:ext cx="26463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Пушка</a:t>
            </a:r>
            <a:br>
              <a:rPr lang="ru-RU" b="1" i="1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Пушки стоят у входа в Суворовское училище.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Памятник воинам-мотоциклистам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30722" name="Содержимое 3" descr="164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1628775"/>
            <a:ext cx="4176713" cy="3024188"/>
          </a:xfrm>
        </p:spPr>
      </p:pic>
      <p:sp>
        <p:nvSpPr>
          <p:cNvPr id="30723" name="Прямоугольник 4"/>
          <p:cNvSpPr>
            <a:spLocks noChangeArrowheads="1"/>
          </p:cNvSpPr>
          <p:nvPr/>
        </p:nvSpPr>
        <p:spPr bwMode="auto">
          <a:xfrm>
            <a:off x="250825" y="4652963"/>
            <a:ext cx="45720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Памятник солдатам 7-го отдельного гвардейского разведывательного Пражского батальона. Расположен на территории ЦПКиО им. Маяковского.</a:t>
            </a:r>
            <a:br>
              <a:rPr lang="ru-RU" b="1" i="1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Адрес: г. Екатеринбург, ул. Мичурина, 230</a:t>
            </a:r>
          </a:p>
        </p:txBody>
      </p:sp>
      <p:sp>
        <p:nvSpPr>
          <p:cNvPr id="30724" name="Прямоугольник 5"/>
          <p:cNvSpPr>
            <a:spLocks noChangeArrowheads="1"/>
          </p:cNvSpPr>
          <p:nvPr/>
        </p:nvSpPr>
        <p:spPr bwMode="auto">
          <a:xfrm>
            <a:off x="4572000" y="1989138"/>
            <a:ext cx="4572000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i="1">
                <a:latin typeface="Century Gothic" pitchFamily="34" charset="0"/>
              </a:rPr>
              <a:t>Оригинальный памятник. И кажется, что слезы по нему текут... Во времена ВОВ территория парка была закрыта от посетителей и здесь проводились тренировки воинов-разведчиков, в том числе и мотоциклистов, которые впоследствии отдавали свои жизни за великую победу.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7494"/>
            <a:ext cx="8964488" cy="1399032"/>
          </a:xfrm>
        </p:spPr>
        <p:txBody>
          <a:bodyPr>
            <a:normAutofit fontScale="90000"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Памятник погибшим железнодорожникам </a:t>
            </a:r>
            <a:b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(1941-1945)</a:t>
            </a:r>
            <a:endParaRPr lang="ru-RU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31746" name="Содержимое 3" descr="8-5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700338" y="2133600"/>
            <a:ext cx="4286250" cy="3219450"/>
          </a:xfrm>
        </p:spPr>
      </p:pic>
      <p:sp>
        <p:nvSpPr>
          <p:cNvPr id="31747" name="Прямоугольник 4"/>
          <p:cNvSpPr>
            <a:spLocks noChangeArrowheads="1"/>
          </p:cNvSpPr>
          <p:nvPr/>
        </p:nvSpPr>
        <p:spPr bwMode="auto">
          <a:xfrm>
            <a:off x="2987675" y="5805488"/>
            <a:ext cx="38163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Памятник установлен у депо в районе старого вокзала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Памятник Военный связист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32770" name="Содержимое 3" descr="63377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700213"/>
            <a:ext cx="2952750" cy="3889375"/>
          </a:xfrm>
        </p:spPr>
      </p:pic>
      <p:sp>
        <p:nvSpPr>
          <p:cNvPr id="32771" name="Прямоугольник 4"/>
          <p:cNvSpPr>
            <a:spLocks noChangeArrowheads="1"/>
          </p:cNvSpPr>
          <p:nvPr/>
        </p:nvSpPr>
        <p:spPr bwMode="auto">
          <a:xfrm>
            <a:off x="323850" y="5732463"/>
            <a:ext cx="3311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ул.Шейнкмана, д.57,, Екатеринбург, Россия</a:t>
            </a:r>
          </a:p>
        </p:txBody>
      </p:sp>
      <p:sp>
        <p:nvSpPr>
          <p:cNvPr id="32772" name="Прямоугольник 5"/>
          <p:cNvSpPr>
            <a:spLocks noChangeArrowheads="1"/>
          </p:cNvSpPr>
          <p:nvPr/>
        </p:nvSpPr>
        <p:spPr bwMode="auto">
          <a:xfrm>
            <a:off x="3995738" y="2060575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/>
            </a:r>
            <a:br>
              <a:rPr lang="ru-RU" b="1" i="1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Памятник установлен на средства местного сотового оператора «Мотив»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Памятник Жукову</a:t>
            </a:r>
            <a:endParaRPr lang="ru-RU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851275" y="1557338"/>
            <a:ext cx="4979988" cy="4824412"/>
          </a:xfrm>
        </p:spPr>
        <p:txBody>
          <a:bodyPr>
            <a:normAutofit lnSpcReduction="10000"/>
          </a:bodyPr>
          <a:lstStyle/>
          <a:p>
            <a:pPr marL="448056" indent="-384048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/>
              <a:t>	С февраля 1948 по февраль 1953 </a:t>
            </a:r>
          </a:p>
          <a:p>
            <a:pPr marL="448056" indent="-384048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/>
              <a:t>	Г.К. Жуков был командующим Уральским военным округом.</a:t>
            </a:r>
            <a:br>
              <a:rPr lang="ru-RU" b="1" i="1" dirty="0" smtClean="0"/>
            </a:br>
            <a:r>
              <a:rPr lang="ru-RU" b="1" i="1" dirty="0" smtClean="0"/>
              <a:t>Памятник установлен перед зданием штаба Уральского военного округа в 1998 году.</a:t>
            </a:r>
            <a:endParaRPr lang="ru-RU" b="1" i="1" dirty="0"/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268413"/>
            <a:ext cx="3743325" cy="530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Бронзовый бюст </a:t>
            </a:r>
            <a:b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М. П. Одинцова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34818" name="Picture 2" descr="E:\День Победы\1966-8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412875"/>
            <a:ext cx="2484437" cy="4572000"/>
          </a:xfrm>
        </p:spPr>
      </p:pic>
      <p:sp>
        <p:nvSpPr>
          <p:cNvPr id="34819" name="Прямоугольник 4"/>
          <p:cNvSpPr>
            <a:spLocks noChangeArrowheads="1"/>
          </p:cNvSpPr>
          <p:nvPr/>
        </p:nvSpPr>
        <p:spPr bwMode="auto">
          <a:xfrm>
            <a:off x="3924300" y="1773238"/>
            <a:ext cx="4572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Более двадцати Героев Советского Союза дал Свердловск стране. Среди них и летчик дважды Герой Советского Союза М. П. Одинцов.</a:t>
            </a:r>
          </a:p>
          <a:p>
            <a:pPr algn="ctr"/>
            <a:r>
              <a:rPr lang="ru-RU" b="1" i="1">
                <a:latin typeface="Century Gothic" pitchFamily="34" charset="0"/>
              </a:rPr>
              <a:t>М. П. Одинцов вырос в Кировском районе Свердловска, учился в 36-й средней школе и окончил Свердловский аэроклуб, а затем и летную школу. С первых дней войны Одинцов находился на фронте, сражаясь против фашистов на Украине, под Ленинградом, под Курском, в Белоруссии и Польше, участвовал в штурме Берлина. В 1953 году на площади имени Кирова установлен бронзовый бюст героя работы скульптора М. Г. Манизера</a:t>
            </a:r>
            <a:r>
              <a:rPr lang="ru-RU" i="1">
                <a:latin typeface="Century Gothic" pitchFamily="34" charset="0"/>
              </a:rPr>
              <a:t>.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573463"/>
            <a:ext cx="2160587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Памятник Герою Советского Союза Н.Н. Васильеву.</a:t>
            </a:r>
            <a:endParaRPr lang="ru-RU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35842" name="Содержимое 3" descr="imagesCAUBGRBB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700213"/>
            <a:ext cx="2736850" cy="3744912"/>
          </a:xfrm>
        </p:spPr>
      </p:pic>
      <p:sp>
        <p:nvSpPr>
          <p:cNvPr id="35843" name="Прямоугольник 4"/>
          <p:cNvSpPr>
            <a:spLocks noChangeArrowheads="1"/>
          </p:cNvSpPr>
          <p:nvPr/>
        </p:nvSpPr>
        <p:spPr bwMode="auto">
          <a:xfrm>
            <a:off x="0" y="5445125"/>
            <a:ext cx="37449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Чкаловский район </a:t>
            </a:r>
          </a:p>
          <a:p>
            <a:pPr algn="ctr"/>
            <a:r>
              <a:rPr lang="ru-RU" b="1" i="1">
                <a:latin typeface="Century Gothic" pitchFamily="34" charset="0"/>
              </a:rPr>
              <a:t>Скульптор Я.П. Зайцев, художник И.А. Коновалов. 1965 г. Ул. Караванная,1.</a:t>
            </a:r>
          </a:p>
        </p:txBody>
      </p:sp>
      <p:sp>
        <p:nvSpPr>
          <p:cNvPr id="35844" name="Прямоугольник 5"/>
          <p:cNvSpPr>
            <a:spLocks noChangeArrowheads="1"/>
          </p:cNvSpPr>
          <p:nvPr/>
        </p:nvSpPr>
        <p:spPr bwMode="auto">
          <a:xfrm>
            <a:off x="3276600" y="1700213"/>
            <a:ext cx="5688013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Васильев Николай Николаевич – наводчик противотанкового ружья 107-го стрелкового полка 55-й стрелковой дивизии 61-й армии Центрального фронта, младший сержант. Указом Президиума Верховного Совета СССР от 15 января 1944 года за образцовое выполнение боевых заданий командования и проявленные при этом мужество и героизм, младшему сержанту Васильеву Николаю Николаевичу присвоено звание Героя Советского Союза.</a:t>
            </a:r>
          </a:p>
          <a:p>
            <a:endParaRPr lang="ru-RU">
              <a:latin typeface="Century Gothic" pitchFamily="34" charset="0"/>
            </a:endParaRPr>
          </a:p>
        </p:txBody>
      </p:sp>
      <p:sp>
        <p:nvSpPr>
          <p:cNvPr id="35845" name="Прямоугольник 6"/>
          <p:cNvSpPr>
            <a:spLocks noChangeArrowheads="1"/>
          </p:cNvSpPr>
          <p:nvPr/>
        </p:nvSpPr>
        <p:spPr bwMode="auto">
          <a:xfrm>
            <a:off x="3276600" y="4826000"/>
            <a:ext cx="5472113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Памятник и мемориальная доска установлены в Екатеринбурге. Во дворе школы №34 стоит памятник, обращенный лицом к Уктусским горам, где Николай провел свои юные годы. Школьный музей носит имя Героя.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Памятник Николаю Кузнецову</a:t>
            </a:r>
            <a:endParaRPr lang="ru-RU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6866" name="Прямоугольник 4"/>
          <p:cNvSpPr>
            <a:spLocks noChangeArrowheads="1"/>
          </p:cNvSpPr>
          <p:nvPr/>
        </p:nvSpPr>
        <p:spPr bwMode="auto">
          <a:xfrm>
            <a:off x="3851275" y="1700213"/>
            <a:ext cx="5113338" cy="369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С Уралмашзаводом связано имя легендарного разведчика Героя Советского Союза Николая Ивановича Кузнецова. Он работал в 1935—1936 годах в конструкторском бюро, а жил в доме № 10 по Стахановской улице. О жизни и подвигах героя-уральца нам рассказывает экспозиция комнаты-музея при УЗТМ. На здании заводоуправления, где работал Н. И. Кузнецов, установлена мемориальная доска. Его именем названа одна из улиц Орджоникидзевского района.</a:t>
            </a:r>
          </a:p>
        </p:txBody>
      </p:sp>
      <p:sp>
        <p:nvSpPr>
          <p:cNvPr id="36867" name="Прямоугольник 5"/>
          <p:cNvSpPr>
            <a:spLocks noChangeArrowheads="1"/>
          </p:cNvSpPr>
          <p:nvPr/>
        </p:nvSpPr>
        <p:spPr bwMode="auto">
          <a:xfrm>
            <a:off x="4643438" y="5380038"/>
            <a:ext cx="4068762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entury Gothic" pitchFamily="34" charset="0"/>
              </a:rPr>
              <a:t>Памятник разведчику в Екатеринбурге после реставрации открылся 9 мая 2010 года рядом с Дворцом культуры Уралмаша</a:t>
            </a:r>
            <a:r>
              <a:rPr lang="ru-RU">
                <a:latin typeface="Century Gothic" pitchFamily="34" charset="0"/>
              </a:rPr>
              <a:t>.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412875"/>
            <a:ext cx="3132138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одержимое 3" descr="nikolai-kuznetsov-ya-ostanus-zhiv-4934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0825" y="1773238"/>
            <a:ext cx="3500438" cy="4572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Памятник-танк на </a:t>
            </a:r>
            <a:r>
              <a:rPr lang="ru-RU" b="1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Уралмашзаводе</a:t>
            </a:r>
            <a:endParaRPr lang="ru-RU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7890" name="Прямоугольник 4"/>
          <p:cNvSpPr>
            <a:spLocks noChangeArrowheads="1"/>
          </p:cNvSpPr>
          <p:nvPr/>
        </p:nvSpPr>
        <p:spPr bwMode="auto">
          <a:xfrm>
            <a:off x="3995738" y="2060575"/>
            <a:ext cx="457200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8 сентября 1946 года на Уралмашзаводе торжественно открыли свой памятник. На массивной металлической глыбе застыла устремленная вперед в мощном броске боевая машина, созданная руками уралмашевцев. На постаменте надписи:</a:t>
            </a:r>
          </a:p>
          <a:p>
            <a:pPr algn="ctr"/>
            <a:r>
              <a:rPr lang="ru-RU" b="1" i="1">
                <a:latin typeface="Century Gothic" pitchFamily="34" charset="0"/>
              </a:rPr>
              <a:t>СНАРЯДАМИ, ТАНКАМИ, ТОННАМИ СТАЛИ </a:t>
            </a:r>
            <a:br>
              <a:rPr lang="ru-RU" b="1" i="1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УРАЛЬЦЫ СВЯЩЕННУЮ КЛЯТВУ СДЕРЖАЛИ. </a:t>
            </a:r>
            <a:br>
              <a:rPr lang="ru-RU" b="1" i="1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В память Великой </a:t>
            </a:r>
            <a:br>
              <a:rPr lang="ru-RU" b="1" i="1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Отечественной войны </a:t>
            </a:r>
            <a:br>
              <a:rPr lang="ru-RU" b="1" i="1">
                <a:latin typeface="Century Gothic" pitchFamily="34" charset="0"/>
              </a:rPr>
            </a:br>
            <a:r>
              <a:rPr lang="ru-RU" b="1" i="1">
                <a:latin typeface="Century Gothic" pitchFamily="34" charset="0"/>
              </a:rPr>
              <a:t>1941—1945 годов.</a:t>
            </a:r>
          </a:p>
        </p:txBody>
      </p:sp>
      <p:pic>
        <p:nvPicPr>
          <p:cNvPr id="37891" name="Содержимое 6" descr="97a1bcbe71af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2276475"/>
            <a:ext cx="3867150" cy="36734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Монумент </a:t>
            </a:r>
            <a:r>
              <a:rPr lang="ru-RU" b="1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уралмашевцам</a:t>
            </a: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,</a:t>
            </a:r>
            <a:b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погибшим в годы Великой Отечественной войны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38914" name="Picture 2" descr="E:\День Победы\50a8bab62266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916113"/>
            <a:ext cx="4138613" cy="4098925"/>
          </a:xfrm>
        </p:spPr>
      </p:pic>
      <p:sp>
        <p:nvSpPr>
          <p:cNvPr id="38915" name="Прямоугольник 4"/>
          <p:cNvSpPr>
            <a:spLocks noChangeArrowheads="1"/>
          </p:cNvSpPr>
          <p:nvPr/>
        </p:nvSpPr>
        <p:spPr bwMode="auto">
          <a:xfrm>
            <a:off x="179388" y="6211888"/>
            <a:ext cx="457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entury Gothic" pitchFamily="34" charset="0"/>
              </a:rPr>
              <a:t>Автор монумента архитектор Г. И. Белянкин.</a:t>
            </a:r>
          </a:p>
        </p:txBody>
      </p:sp>
      <p:sp>
        <p:nvSpPr>
          <p:cNvPr id="38916" name="Прямоугольник 5"/>
          <p:cNvSpPr>
            <a:spLocks noChangeArrowheads="1"/>
          </p:cNvSpPr>
          <p:nvPr/>
        </p:nvSpPr>
        <p:spPr bwMode="auto">
          <a:xfrm>
            <a:off x="4572000" y="2060575"/>
            <a:ext cx="4572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Торжественное открытие монумента состоялось 8 мая 1969 года. С 8 часов 30 минут до 22 часов через каждые полчаса над монументом в сопровождении траурной мелодии повторяются произносимые Ю. Левитаном слова: «Вечная будет память о вас, сыны России, славные воины-уралмашевцы. Кровь, пролитая вами за Родину, прославит ваш подвиг в веках, а имена ваши навсегда сохранят в сердцах своих благодарные потомки. Вечная слава героям, павшим в боях за свободу и независимость нашей Родины».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57250"/>
          </a:xfrm>
        </p:spPr>
        <p:txBody>
          <a:bodyPr>
            <a:normAutofit fontScale="90000"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Широкореченский мемориал.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052513"/>
            <a:ext cx="3671887" cy="2305050"/>
          </a:xfrm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4005263"/>
            <a:ext cx="3743325" cy="232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981075"/>
            <a:ext cx="385127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Прямоугольник 6"/>
          <p:cNvSpPr>
            <a:spLocks noChangeArrowheads="1"/>
          </p:cNvSpPr>
          <p:nvPr/>
        </p:nvSpPr>
        <p:spPr bwMode="auto">
          <a:xfrm>
            <a:off x="179388" y="3357563"/>
            <a:ext cx="41052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entury Gothic" pitchFamily="34" charset="0"/>
              </a:rPr>
              <a:t>Скульптор Ф.Ф. Фаттахутдинов, архитектор Г.И.Белянкин.</a:t>
            </a:r>
          </a:p>
        </p:txBody>
      </p:sp>
      <p:sp>
        <p:nvSpPr>
          <p:cNvPr id="39942" name="Прямоугольник 7"/>
          <p:cNvSpPr>
            <a:spLocks noChangeArrowheads="1"/>
          </p:cNvSpPr>
          <p:nvPr/>
        </p:nvSpPr>
        <p:spPr bwMode="auto">
          <a:xfrm>
            <a:off x="4284663" y="3284538"/>
            <a:ext cx="467995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Gothic" pitchFamily="34" charset="0"/>
              </a:rPr>
              <a:t>Мемориальная стена-ограда, с увековечиванием памяти всех участников Великой Отечественной войны, скончавшихся в госпиталях г. Свердловска и захороненных на кладбищах города. На Мемориальной стене-ограде укреплены 18 щитов, на которых в алфавитном порядке бронзовыми рельефными буквами обозначены фамилии и инициалы 1 532 солдат и офицеров. </a:t>
            </a:r>
          </a:p>
        </p:txBody>
      </p:sp>
      <p:sp>
        <p:nvSpPr>
          <p:cNvPr id="39943" name="Прямоугольник 8"/>
          <p:cNvSpPr>
            <a:spLocks noChangeArrowheads="1"/>
          </p:cNvSpPr>
          <p:nvPr/>
        </p:nvSpPr>
        <p:spPr bwMode="auto">
          <a:xfrm>
            <a:off x="0" y="5934075"/>
            <a:ext cx="457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entury Gothic" pitchFamily="34" charset="0"/>
              </a:rPr>
              <a:t>Торжественное открытие Воинского Мемориала состоялось 9-го мая 1975 г.-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980728"/>
          </a:xfrm>
        </p:spPr>
        <p:txBody>
          <a:bodyPr>
            <a:normAutofit fontScale="90000"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Широкореченский мемориал </a:t>
            </a: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1075"/>
            <a:ext cx="8964613" cy="5876925"/>
          </a:xfrm>
        </p:spPr>
        <p:txBody>
          <a:bodyPr>
            <a:normAutofit fontScale="55000" lnSpcReduction="20000"/>
          </a:bodyPr>
          <a:lstStyle/>
          <a:p>
            <a:pPr marL="448056" indent="-384048" algn="ctr" eaLnBrk="1" fontAlgn="t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	</a:t>
            </a:r>
            <a:r>
              <a:rPr lang="ru-RU" sz="3300" b="1" dirty="0" smtClean="0"/>
              <a:t>Вскоре после начала войны на Среднем Урале развернули 153 госпиталя. В Свердловске (так в то время назывался наш город) расквартировали 40 госпиталей, куда и свозились раненые со всех фронтов. Госпитали располагались в здании Горно-металлургического техникума (сегодня – колледж имени И. Ползунова), здании Пединститута на Карла Либкнехта и гимназии № 9, в Доме контор и здании общежития </a:t>
            </a:r>
            <a:r>
              <a:rPr lang="ru-RU" sz="3300" b="1" dirty="0" err="1" smtClean="0"/>
              <a:t>Уралмашзавода</a:t>
            </a:r>
            <a:r>
              <a:rPr lang="ru-RU" sz="3300" b="1" dirty="0" smtClean="0"/>
              <a:t>. Всех, кто умирал в этих госпиталях, хоронили на территории Екатеринбурга, поскольку вывозить тела на их родину в условиях военных действий было просто невозможно. Таких умерших и погребенных в столице Урала воинов оказалось свыше полутора тысяч человек. На щитах воинского мемориала </a:t>
            </a:r>
            <a:r>
              <a:rPr lang="ru-RU" sz="3300" b="1" dirty="0" err="1" smtClean="0"/>
              <a:t>Широкореченского</a:t>
            </a:r>
            <a:r>
              <a:rPr lang="ru-RU" sz="3300" b="1" dirty="0" smtClean="0"/>
              <a:t> кладбища значится 1532 фамилии.</a:t>
            </a:r>
          </a:p>
          <a:p>
            <a:pPr marL="448056" indent="-384048" algn="ctr" eaLnBrk="1" fontAlgn="t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300" b="1" dirty="0" smtClean="0"/>
              <a:t> Первые захоронения военнослужащих на </a:t>
            </a:r>
            <a:r>
              <a:rPr lang="ru-RU" sz="3300" b="1" dirty="0" err="1" smtClean="0"/>
              <a:t>Широкореченском</a:t>
            </a:r>
            <a:r>
              <a:rPr lang="ru-RU" sz="3300" b="1" dirty="0" smtClean="0"/>
              <a:t> кладбище были произведены в сентябре 1941 года. Позже это место стало называться военным кладбищем. И в 1946 году на военном захоронении была сооружена стела-обелиск, высотой 10,6 метров. На полированном черном мраморе была высечена надпись: "Вечная слава героям, павшим за свободу и независимость нашей Родины".</a:t>
            </a:r>
          </a:p>
          <a:p>
            <a:pPr marL="448056" indent="-384048" algn="ctr" eaLnBrk="1" fontAlgn="t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300" b="1" dirty="0" smtClean="0"/>
              <a:t>	К 10-летию Победы вместо деревянных надгробий на каждую могилу установили бетонные памятники, и на каждом была фамильная табличка с военным званием, датами рождения и смерти. В дальнейшем он дважды подвергался реконструкции - в 1975 г. к празднованию 30-летия Великой Победы и в 1985 г. – к 40-летию Победы.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Широкореченский мемориал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1700213"/>
            <a:ext cx="8785225" cy="4968875"/>
          </a:xfrm>
        </p:spPr>
        <p:txBody>
          <a:bodyPr>
            <a:normAutofit fontScale="55000" lnSpcReduction="20000"/>
          </a:bodyPr>
          <a:lstStyle/>
          <a:p>
            <a:pPr marL="448056" indent="-384048" algn="ctr" eaLnBrk="1" fontAlgn="t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	</a:t>
            </a:r>
            <a:r>
              <a:rPr lang="ru-RU" sz="3300" b="1" dirty="0" smtClean="0"/>
              <a:t> А вместо этого была сооружена Мемориальная стена-ограда, с увековечиванием памяти всех участников Великой Отечественной войны, скончавшихся в госпиталях г. Свердловска и захороненных на кладбищах города. На Мемориальной стене-ограде укреплены 18 щитов, на которых в алфавитном порядке бронзовыми рельефными буквами обозначены фамилии и инициалы 1 532 солдат и офицеров. Перед стеной был разбит газон, а за стеной посажено 30 березок, по количеству прошедших лет со дня победы. Стела-обелиск была увеличена в высоту до 14 метров. Торжественное открытие Воинского Мемориала состоялось 9-го мая 1975 г.- в Тридцатилетие Победы в Великой Отечественной войне 1941-1945 гг.</a:t>
            </a:r>
          </a:p>
          <a:p>
            <a:pPr marL="448056" indent="-384048" algn="ctr" eaLnBrk="1" fontAlgn="t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300" b="1" dirty="0" smtClean="0"/>
              <a:t>	К сорокалетию Победы обелиск был полностью реконструирован, увеличен по высоте до 25 метров, а серый гранит заменен на полированный красный. Рядом на мемориальной стене высечены слова: «Подвиг ваш бессмертен».</a:t>
            </a:r>
          </a:p>
          <a:p>
            <a:pPr marL="448056" indent="-384048" algn="ctr" eaLnBrk="1" fontAlgn="t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300" b="1" dirty="0" smtClean="0"/>
              <a:t>	По традиции утром в День Победы тысячи горожан всех поколений приходят к мемориалу воинам, умершим от ран в уральских госпиталях, чтобы почтить память тех, кто отдал жизнь за свободу Отечества. К мемориалу возлагаются венки и живые цветы, торжественным маршем проходит рота почетного караула.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Памятная доска </a:t>
            </a:r>
            <a:b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Ю. Б. Левитану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6100" y="1916113"/>
            <a:ext cx="4537075" cy="4392612"/>
          </a:xfrm>
        </p:spPr>
        <p:txBody>
          <a:bodyPr>
            <a:normAutofit fontScale="85000" lnSpcReduction="10000"/>
          </a:bodyPr>
          <a:lstStyle/>
          <a:p>
            <a:pPr marL="448056" indent="-384048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/>
              <a:t>	Его чтение было составной частью советской пропаганды и оказывало на слушателей сильное эмоциональное воздействие. Голос Левитана был неотъемлемой частью атмосферы военных лет. Ул. 8 Марта, 28/2.</a:t>
            </a:r>
            <a:endParaRPr lang="ru-RU" b="1" i="1" dirty="0"/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700213"/>
            <a:ext cx="3763962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2" name="Picture 6" descr="0_79310_9511ad3c_XL"/>
          <p:cNvPicPr>
            <a:picLocks noChangeAspect="1" noChangeArrowheads="1" noCrop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357</TotalTime>
  <Words>1530</Words>
  <Application>Microsoft Office PowerPoint</Application>
  <PresentationFormat>Экран (4:3)</PresentationFormat>
  <Paragraphs>68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31</vt:i4>
      </vt:variant>
    </vt:vector>
  </HeadingPairs>
  <TitlesOfParts>
    <vt:vector size="43" baseType="lpstr">
      <vt:lpstr>Arial</vt:lpstr>
      <vt:lpstr>Century Gothic</vt:lpstr>
      <vt:lpstr>Wingdings 2</vt:lpstr>
      <vt:lpstr>Verdana</vt:lpstr>
      <vt:lpstr>Calibri</vt:lpstr>
      <vt:lpstr>Яркая</vt:lpstr>
      <vt:lpstr>Яркая</vt:lpstr>
      <vt:lpstr>Яркая</vt:lpstr>
      <vt:lpstr>Яркая</vt:lpstr>
      <vt:lpstr>Яркая</vt:lpstr>
      <vt:lpstr>Яркая</vt:lpstr>
      <vt:lpstr>Яркая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Урал - опорный край державы</dc:title>
  <dc:creator>методист</dc:creator>
  <cp:lastModifiedBy>Дом</cp:lastModifiedBy>
  <cp:revision>41</cp:revision>
  <dcterms:created xsi:type="dcterms:W3CDTF">2013-05-07T03:47:12Z</dcterms:created>
  <dcterms:modified xsi:type="dcterms:W3CDTF">2013-05-08T01:46:24Z</dcterms:modified>
</cp:coreProperties>
</file>